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8" r:id="rId1"/>
  </p:sldMasterIdLst>
  <p:sldIdLst>
    <p:sldId id="256" r:id="rId2"/>
    <p:sldId id="266" r:id="rId3"/>
    <p:sldId id="265" r:id="rId4"/>
    <p:sldId id="267" r:id="rId5"/>
    <p:sldId id="270" r:id="rId6"/>
    <p:sldId id="269" r:id="rId7"/>
    <p:sldId id="259" r:id="rId8"/>
    <p:sldId id="261" r:id="rId9"/>
    <p:sldId id="263" r:id="rId10"/>
    <p:sldId id="264" r:id="rId11"/>
    <p:sldId id="271" r:id="rId12"/>
    <p:sldId id="272" r:id="rId13"/>
    <p:sldId id="273" r:id="rId14"/>
    <p:sldId id="274" r:id="rId15"/>
    <p:sldId id="258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3782" autoAdjust="0"/>
  </p:normalViewPr>
  <p:slideViewPr>
    <p:cSldViewPr snapToObjects="1">
      <p:cViewPr>
        <p:scale>
          <a:sx n="70" d="100"/>
          <a:sy n="70" d="100"/>
        </p:scale>
        <p:origin x="-1386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441DEC3-3476-4823-9433-28E7A224B51D}" type="doc">
      <dgm:prSet loTypeId="urn:microsoft.com/office/officeart/2005/8/layout/arrow5" loCatId="relationship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hu-HU"/>
        </a:p>
      </dgm:t>
    </dgm:pt>
    <dgm:pt modelId="{41F3B2F2-CCE3-4D58-B6CC-392B9D440915}">
      <dgm:prSet phldrT="[Szöveg]" custT="1"/>
      <dgm:spPr>
        <a:solidFill>
          <a:srgbClr val="92D050"/>
        </a:solidFill>
      </dgm:spPr>
      <dgm:t>
        <a:bodyPr/>
        <a:lstStyle/>
        <a:p>
          <a:r>
            <a:rPr lang="hu-HU" sz="16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KEDVEZMÉNYEZETTEK</a:t>
          </a:r>
          <a:endParaRPr lang="hu-HU" sz="16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C003EA6-1FB4-4ADE-8BE9-66D083F27105}" type="parTrans" cxnId="{F3542223-E229-4184-A8BF-532E19997BD7}">
      <dgm:prSet/>
      <dgm:spPr/>
      <dgm:t>
        <a:bodyPr/>
        <a:lstStyle/>
        <a:p>
          <a:endParaRPr lang="hu-HU"/>
        </a:p>
      </dgm:t>
    </dgm:pt>
    <dgm:pt modelId="{355DE8A1-BE60-4926-9B7C-C944E3E653B2}" type="sibTrans" cxnId="{F3542223-E229-4184-A8BF-532E19997BD7}">
      <dgm:prSet/>
      <dgm:spPr/>
      <dgm:t>
        <a:bodyPr/>
        <a:lstStyle/>
        <a:p>
          <a:endParaRPr lang="hu-HU"/>
        </a:p>
      </dgm:t>
    </dgm:pt>
    <dgm:pt modelId="{13B737D3-3BD0-4769-B9D7-9EF41FE59083}">
      <dgm:prSet phldrT="[Szöveg]"/>
      <dgm:spPr>
        <a:solidFill>
          <a:srgbClr val="92D050"/>
        </a:solidFill>
      </dgm:spPr>
      <dgm:t>
        <a:bodyPr/>
        <a:lstStyle/>
        <a:p>
          <a:r>
            <a:rPr lang="hu-HU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KÖZREMŰKÖDŐ SZERVEZETEK</a:t>
          </a:r>
          <a:endParaRPr lang="hu-HU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DB2AD7D-7CC7-4A6E-AE36-AAAE4EDAC287}" type="parTrans" cxnId="{E3A09F13-2866-44BB-B486-CA5203C89F80}">
      <dgm:prSet/>
      <dgm:spPr/>
      <dgm:t>
        <a:bodyPr/>
        <a:lstStyle/>
        <a:p>
          <a:endParaRPr lang="hu-HU"/>
        </a:p>
      </dgm:t>
    </dgm:pt>
    <dgm:pt modelId="{0494F061-D528-4B7F-89E7-F4F388350EE9}" type="sibTrans" cxnId="{E3A09F13-2866-44BB-B486-CA5203C89F80}">
      <dgm:prSet/>
      <dgm:spPr/>
      <dgm:t>
        <a:bodyPr/>
        <a:lstStyle/>
        <a:p>
          <a:endParaRPr lang="hu-HU"/>
        </a:p>
      </dgm:t>
    </dgm:pt>
    <dgm:pt modelId="{7A6A007F-71D2-49B8-A7BA-279A21C02860}" type="pres">
      <dgm:prSet presAssocID="{B441DEC3-3476-4823-9433-28E7A224B51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hu-HU"/>
        </a:p>
      </dgm:t>
    </dgm:pt>
    <dgm:pt modelId="{A1BE66AE-F7F5-4E16-A892-6C56E04B631B}" type="pres">
      <dgm:prSet presAssocID="{41F3B2F2-CCE3-4D58-B6CC-392B9D440915}" presName="arrow" presStyleLbl="node1" presStyleIdx="0" presStyleCnt="2" custScaleX="41868" custScaleY="69767" custRadScaleRad="128202" custRadScaleInc="825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29B63F60-4C19-45E8-A622-F083E4C2416E}" type="pres">
      <dgm:prSet presAssocID="{13B737D3-3BD0-4769-B9D7-9EF41FE59083}" presName="arrow" presStyleLbl="node1" presStyleIdx="1" presStyleCnt="2" custScaleX="42814" custScaleY="71776" custRadScaleRad="130249" custRadScaleInc="-1343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</dgm:ptLst>
  <dgm:cxnLst>
    <dgm:cxn modelId="{1D5EECE8-3469-42D8-9A79-B41B4A40076D}" type="presOf" srcId="{13B737D3-3BD0-4769-B9D7-9EF41FE59083}" destId="{29B63F60-4C19-45E8-A622-F083E4C2416E}" srcOrd="0" destOrd="0" presId="urn:microsoft.com/office/officeart/2005/8/layout/arrow5"/>
    <dgm:cxn modelId="{F3542223-E229-4184-A8BF-532E19997BD7}" srcId="{B441DEC3-3476-4823-9433-28E7A224B51D}" destId="{41F3B2F2-CCE3-4D58-B6CC-392B9D440915}" srcOrd="0" destOrd="0" parTransId="{DC003EA6-1FB4-4ADE-8BE9-66D083F27105}" sibTransId="{355DE8A1-BE60-4926-9B7C-C944E3E653B2}"/>
    <dgm:cxn modelId="{3B3948C9-41F9-45DF-B921-668A65D99FAA}" type="presOf" srcId="{41F3B2F2-CCE3-4D58-B6CC-392B9D440915}" destId="{A1BE66AE-F7F5-4E16-A892-6C56E04B631B}" srcOrd="0" destOrd="0" presId="urn:microsoft.com/office/officeart/2005/8/layout/arrow5"/>
    <dgm:cxn modelId="{E3A09F13-2866-44BB-B486-CA5203C89F80}" srcId="{B441DEC3-3476-4823-9433-28E7A224B51D}" destId="{13B737D3-3BD0-4769-B9D7-9EF41FE59083}" srcOrd="1" destOrd="0" parTransId="{EDB2AD7D-7CC7-4A6E-AE36-AAAE4EDAC287}" sibTransId="{0494F061-D528-4B7F-89E7-F4F388350EE9}"/>
    <dgm:cxn modelId="{50CDA9F6-6E6E-48B9-B37F-2FCD660099F8}" type="presOf" srcId="{B441DEC3-3476-4823-9433-28E7A224B51D}" destId="{7A6A007F-71D2-49B8-A7BA-279A21C02860}" srcOrd="0" destOrd="0" presId="urn:microsoft.com/office/officeart/2005/8/layout/arrow5"/>
    <dgm:cxn modelId="{5395AADB-46C0-4C2B-87DB-7D2391F3EFA5}" type="presParOf" srcId="{7A6A007F-71D2-49B8-A7BA-279A21C02860}" destId="{A1BE66AE-F7F5-4E16-A892-6C56E04B631B}" srcOrd="0" destOrd="0" presId="urn:microsoft.com/office/officeart/2005/8/layout/arrow5"/>
    <dgm:cxn modelId="{FA8531C2-6D21-498F-B5E3-1354DA4A414A}" type="presParOf" srcId="{7A6A007F-71D2-49B8-A7BA-279A21C02860}" destId="{29B63F60-4C19-45E8-A622-F083E4C2416E}" srcOrd="1" destOrd="0" presId="urn:microsoft.com/office/officeart/2005/8/layout/arrow5"/>
  </dgm:cxnLst>
  <dgm:bg>
    <a:noFill/>
  </dgm:bg>
  <dgm:whole>
    <a:ln>
      <a:solidFill>
        <a:srgbClr val="00B0F0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BE66AE-F7F5-4E16-A892-6C56E04B631B}">
      <dsp:nvSpPr>
        <dsp:cNvPr id="0" name=""/>
        <dsp:cNvSpPr/>
      </dsp:nvSpPr>
      <dsp:spPr>
        <a:xfrm rot="16200000">
          <a:off x="619718" y="964504"/>
          <a:ext cx="1859994" cy="3099412"/>
        </a:xfrm>
        <a:prstGeom prst="downArrow">
          <a:avLst>
            <a:gd name="adj1" fmla="val 50000"/>
            <a:gd name="adj2" fmla="val 35000"/>
          </a:avLst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6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KEDVEZMÉNYEZETTEK</a:t>
          </a:r>
          <a:endParaRPr lang="hu-HU" sz="16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5400000">
        <a:off x="9" y="2049211"/>
        <a:ext cx="2773913" cy="929997"/>
      </dsp:txXfrm>
    </dsp:sp>
    <dsp:sp modelId="{29B63F60-4C19-45E8-A622-F083E4C2416E}">
      <dsp:nvSpPr>
        <dsp:cNvPr id="0" name=""/>
        <dsp:cNvSpPr/>
      </dsp:nvSpPr>
      <dsp:spPr>
        <a:xfrm rot="5400000">
          <a:off x="6598658" y="868850"/>
          <a:ext cx="1902020" cy="3188662"/>
        </a:xfrm>
        <a:prstGeom prst="downArrow">
          <a:avLst>
            <a:gd name="adj1" fmla="val 50000"/>
            <a:gd name="adj2" fmla="val 35000"/>
          </a:avLst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6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KÖZREMŰKÖDŐ SZERVEZETEK</a:t>
          </a:r>
          <a:endParaRPr lang="hu-HU" sz="16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6288191" y="1987676"/>
        <a:ext cx="2855809" cy="9510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49448-F6D5-4A0E-BA3B-A979310BDC26}" type="datetimeFigureOut">
              <a:rPr lang="hu-HU" smtClean="0"/>
              <a:t>2014.10.20.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E392F-423A-4B2F-819A-04E49CF4C52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140662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49448-F6D5-4A0E-BA3B-A979310BDC26}" type="datetimeFigureOut">
              <a:rPr lang="hu-HU" smtClean="0"/>
              <a:t>2014.10.20.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E392F-423A-4B2F-819A-04E49CF4C52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92772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49448-F6D5-4A0E-BA3B-A979310BDC26}" type="datetimeFigureOut">
              <a:rPr lang="hu-HU" smtClean="0"/>
              <a:t>2014.10.20.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E392F-423A-4B2F-819A-04E49CF4C52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125636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49448-F6D5-4A0E-BA3B-A979310BDC26}" type="datetimeFigureOut">
              <a:rPr lang="hu-HU" smtClean="0"/>
              <a:t>2014.10.20.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E392F-423A-4B2F-819A-04E49CF4C52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07665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49448-F6D5-4A0E-BA3B-A979310BDC26}" type="datetimeFigureOut">
              <a:rPr lang="hu-HU" smtClean="0"/>
              <a:t>2014.10.20.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E392F-423A-4B2F-819A-04E49CF4C52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31083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49448-F6D5-4A0E-BA3B-A979310BDC26}" type="datetimeFigureOut">
              <a:rPr lang="hu-HU" smtClean="0"/>
              <a:t>2014.10.20.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E392F-423A-4B2F-819A-04E49CF4C52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53412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49448-F6D5-4A0E-BA3B-A979310BDC26}" type="datetimeFigureOut">
              <a:rPr lang="hu-HU" smtClean="0"/>
              <a:t>2014.10.20.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E392F-423A-4B2F-819A-04E49CF4C52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3173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49448-F6D5-4A0E-BA3B-A979310BDC26}" type="datetimeFigureOut">
              <a:rPr lang="hu-HU" smtClean="0"/>
              <a:t>2014.10.20.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E392F-423A-4B2F-819A-04E49CF4C52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274671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49448-F6D5-4A0E-BA3B-A979310BDC26}" type="datetimeFigureOut">
              <a:rPr lang="hu-HU" smtClean="0"/>
              <a:t>2014.10.20.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E392F-423A-4B2F-819A-04E49CF4C52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097364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49448-F6D5-4A0E-BA3B-A979310BDC26}" type="datetimeFigureOut">
              <a:rPr lang="hu-HU" smtClean="0"/>
              <a:t>2014.10.20.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E392F-423A-4B2F-819A-04E49CF4C52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15254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49448-F6D5-4A0E-BA3B-A979310BDC26}" type="datetimeFigureOut">
              <a:rPr lang="hu-HU" smtClean="0"/>
              <a:t>2014.10.20.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E392F-423A-4B2F-819A-04E49CF4C52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626469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prezentacio_2020_borito_bg_ME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15" y="0"/>
            <a:ext cx="9142569" cy="6857999"/>
          </a:xfrm>
          <a:prstGeom prst="rect">
            <a:avLst/>
          </a:prstGeom>
        </p:spPr>
      </p:pic>
      <p:sp>
        <p:nvSpPr>
          <p:cNvPr id="14" name="Title 8"/>
          <p:cNvSpPr>
            <a:spLocks noGrp="1"/>
          </p:cNvSpPr>
          <p:nvPr>
            <p:ph type="title" hasCustomPrompt="1"/>
          </p:nvPr>
        </p:nvSpPr>
        <p:spPr>
          <a:xfrm>
            <a:off x="4495800" y="2286000"/>
            <a:ext cx="4419600" cy="1143000"/>
          </a:xfrm>
        </p:spPr>
        <p:txBody>
          <a:bodyPr anchor="t">
            <a:noAutofit/>
          </a:bodyPr>
          <a:lstStyle>
            <a:lvl1pPr algn="l">
              <a:defRPr sz="4400" b="1" cap="all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hu-HU" dirty="0" smtClean="0"/>
              <a:t>Prezentáció Címe</a:t>
            </a:r>
            <a:endParaRPr lang="en-US" dirty="0"/>
          </a:p>
        </p:txBody>
      </p:sp>
      <p:sp>
        <p:nvSpPr>
          <p:cNvPr id="17" name="Text Placeholder 15"/>
          <p:cNvSpPr>
            <a:spLocks noGrp="1"/>
          </p:cNvSpPr>
          <p:nvPr>
            <p:ph type="body" sz="quarter" idx="10" hasCustomPrompt="1"/>
          </p:nvPr>
        </p:nvSpPr>
        <p:spPr>
          <a:xfrm>
            <a:off x="4495800" y="3886200"/>
            <a:ext cx="4343400" cy="914400"/>
          </a:xfrm>
        </p:spPr>
        <p:txBody>
          <a:bodyPr wrap="square" anchor="t"/>
          <a:lstStyle>
            <a:lvl1pPr marL="514350" indent="-514350" algn="l">
              <a:spcAft>
                <a:spcPts val="600"/>
              </a:spcAft>
              <a:buFontTx/>
              <a:buNone/>
              <a:defRPr cap="all" baseline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buNone/>
              <a:defRPr/>
            </a:lvl2pPr>
          </a:lstStyle>
          <a:p>
            <a:pPr lvl="0"/>
            <a:r>
              <a:rPr lang="hu-HU" dirty="0" smtClean="0"/>
              <a:t>Click to edit Alcím</a:t>
            </a:r>
          </a:p>
          <a:p>
            <a:pPr lvl="0"/>
            <a:endParaRPr lang="hu-HU" dirty="0" smtClean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572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dirty="0" smtClean="0"/>
              <a:t>Click to edit Master text styles</a:t>
            </a:r>
          </a:p>
          <a:p>
            <a:pPr lvl="1"/>
            <a:r>
              <a:rPr lang="hu-HU" dirty="0" smtClean="0"/>
              <a:t>Second level</a:t>
            </a:r>
          </a:p>
          <a:p>
            <a:pPr lvl="2"/>
            <a:r>
              <a:rPr lang="hu-HU" dirty="0" smtClean="0"/>
              <a:t>Third level</a:t>
            </a:r>
          </a:p>
          <a:p>
            <a:pPr lvl="3"/>
            <a:r>
              <a:rPr lang="hu-HU" dirty="0" smtClean="0"/>
              <a:t>Fourth level</a:t>
            </a:r>
          </a:p>
          <a:p>
            <a:pPr lvl="4"/>
            <a:r>
              <a:rPr lang="hu-HU" dirty="0" smtClean="0"/>
              <a:t>Fifth level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334000" y="1600200"/>
            <a:ext cx="33528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609600"/>
          </a:xfrm>
        </p:spPr>
        <p:txBody>
          <a:bodyPr/>
          <a:lstStyle/>
          <a:p>
            <a:r>
              <a:rPr lang="hu-HU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24000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4142871-7357-434F-A8F3-CECC6D136ADE}" type="datetimeFigureOut">
              <a:rPr lang="en-US" smtClean="0"/>
              <a:pPr/>
              <a:t>10/20/2014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02C4939-F161-2245-8138-B1FA9F0D34C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1"/>
          <p:cNvSpPr txBox="1">
            <a:spLocks/>
          </p:cNvSpPr>
          <p:nvPr userDrawn="1"/>
        </p:nvSpPr>
        <p:spPr>
          <a:xfrm>
            <a:off x="457200" y="381000"/>
            <a:ext cx="8229600" cy="6096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0" u="none" strike="noStrike" kern="1200" cap="all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Click to edit Master title style</a:t>
            </a:r>
            <a:endParaRPr kumimoji="0" lang="en-US" sz="2400" b="1" i="0" u="none" strike="noStrike" kern="1200" cap="all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049448-F6D5-4A0E-BA3B-A979310BDC26}" type="datetimeFigureOut">
              <a:rPr lang="hu-HU" smtClean="0"/>
              <a:t>2014.10.20.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0E392F-423A-4B2F-819A-04E49CF4C524}" type="slidenum">
              <a:rPr lang="hu-HU" smtClean="0"/>
              <a:t>‹#›</a:t>
            </a:fld>
            <a:endParaRPr lang="hu-HU"/>
          </a:p>
        </p:txBody>
      </p:sp>
      <p:pic>
        <p:nvPicPr>
          <p:cNvPr id="7" name="Picture 8" descr="prezentacio_2020_beliv_bg_ME.jpg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715" y="0"/>
            <a:ext cx="9142569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618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56" r:id="rId14"/>
    <p:sldLayoutId id="2147483657" r:id="rId1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dan.belane@szpi.hu" TargetMode="External"/><Relationship Id="rId2" Type="http://schemas.openxmlformats.org/officeDocument/2006/relationships/hyperlink" Target="mailto:adoman.janos@szpi.hu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szabone.sos.judit@szpi.hu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csati.andrea@szpi.hu" TargetMode="External"/><Relationship Id="rId2" Type="http://schemas.openxmlformats.org/officeDocument/2006/relationships/hyperlink" Target="mailto:bagdi.hajnalka@szpi.hu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szopko.csaba.istvan@szpi.hu" TargetMode="External"/><Relationship Id="rId2" Type="http://schemas.openxmlformats.org/officeDocument/2006/relationships/hyperlink" Target="mailto:markone.tallas.timea@szpi.hu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495800" y="1124744"/>
            <a:ext cx="4419600" cy="2304256"/>
          </a:xfrm>
        </p:spPr>
        <p:txBody>
          <a:bodyPr/>
          <a:lstStyle/>
          <a:p>
            <a:r>
              <a:rPr lang="hu-HU" sz="2800" dirty="0" smtClean="0"/>
              <a:t>Széchenyi programiroda  Tanácsadó és szolgáltató nonprofit kft.</a:t>
            </a:r>
            <a:endParaRPr lang="en-US" sz="2800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/>
          </p:nvPr>
        </p:nvSpPr>
        <p:spPr>
          <a:xfrm>
            <a:off x="3995936" y="3910570"/>
            <a:ext cx="5148064" cy="1246622"/>
          </a:xfrm>
        </p:spPr>
        <p:txBody>
          <a:bodyPr>
            <a:normAutofit fontScale="77500" lnSpcReduction="20000"/>
          </a:bodyPr>
          <a:lstStyle/>
          <a:p>
            <a:r>
              <a:rPr lang="hu-HU" dirty="0" smtClean="0"/>
              <a:t>      T</a:t>
            </a:r>
            <a:r>
              <a:rPr lang="hu-HU" sz="2900" dirty="0" smtClean="0"/>
              <a:t>ÁMOP-2.3.6.B-12/1 kiírás nyertes projektgazdáinak való segítségnyújtás lehetőségéről</a:t>
            </a:r>
            <a:endParaRPr lang="en-US" sz="2900" dirty="0"/>
          </a:p>
        </p:txBody>
      </p:sp>
      <p:pic>
        <p:nvPicPr>
          <p:cNvPr id="1026" name="Kép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0873" y="3706622"/>
            <a:ext cx="2135063" cy="407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93463" y="11219"/>
            <a:ext cx="8229600" cy="1143000"/>
          </a:xfrm>
        </p:spPr>
        <p:txBody>
          <a:bodyPr>
            <a:normAutofit/>
          </a:bodyPr>
          <a:lstStyle/>
          <a:p>
            <a:r>
              <a:rPr lang="hu-HU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Előzmények</a:t>
            </a:r>
            <a:endParaRPr lang="hu-HU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417639"/>
            <a:ext cx="8075240" cy="4315618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hu-HU" sz="2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Jogelőd: </a:t>
            </a:r>
            <a:r>
              <a:rPr lang="hu-HU" sz="2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1996. </a:t>
            </a:r>
            <a:r>
              <a:rPr lang="hu-HU" sz="2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márciusában alapított PROMEI Modernizációs és </a:t>
            </a:r>
            <a:r>
              <a:rPr lang="hu-HU" sz="2000" dirty="0" err="1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Euroatlanti</a:t>
            </a:r>
            <a:r>
              <a:rPr lang="hu-HU" sz="2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Integrációs Projekt Iroda Közhasznú </a:t>
            </a:r>
            <a:r>
              <a:rPr lang="hu-HU" sz="20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Társaság</a:t>
            </a:r>
          </a:p>
          <a:p>
            <a:pPr marL="0" indent="0" algn="ctr">
              <a:lnSpc>
                <a:spcPct val="150000"/>
              </a:lnSpc>
              <a:buNone/>
            </a:pPr>
            <a:endParaRPr lang="hu-HU" sz="2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200000"/>
              </a:lnSpc>
              <a:buNone/>
            </a:pPr>
            <a:r>
              <a:rPr lang="hu-H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2009</a:t>
            </a:r>
            <a:r>
              <a:rPr lang="hu-HU" sz="20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 PROMEI Nonprofit Kft.</a:t>
            </a:r>
          </a:p>
          <a:p>
            <a:pPr algn="ctr">
              <a:lnSpc>
                <a:spcPct val="200000"/>
              </a:lnSpc>
            </a:pP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modernizációs és integrációs folyamatok </a:t>
            </a: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elősegítése</a:t>
            </a:r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Operatív programokra kiterjedő 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országos tanácsadói hálózat működésének </a:t>
            </a: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koordinációja</a:t>
            </a:r>
          </a:p>
          <a:p>
            <a:pPr algn="ctr"/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egyes kiemelt, országos jelentőségű mintaprogramok, mintaprojektek </a:t>
            </a: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előkészítése,végrehajtásuk 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menedzselése</a:t>
            </a:r>
          </a:p>
          <a:p>
            <a:pPr algn="ctr"/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hu-HU" dirty="0"/>
          </a:p>
        </p:txBody>
      </p:sp>
      <p:sp>
        <p:nvSpPr>
          <p:cNvPr id="4" name="Lefelé nyíl 3"/>
          <p:cNvSpPr/>
          <p:nvPr/>
        </p:nvSpPr>
        <p:spPr>
          <a:xfrm>
            <a:off x="4365947" y="2420888"/>
            <a:ext cx="484632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75331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82860" y="11219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hu-HU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Széchenyi Programiroda megalapítása</a:t>
            </a:r>
            <a:endParaRPr lang="hu-HU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133056"/>
          </a:xfrm>
        </p:spPr>
        <p:txBody>
          <a:bodyPr>
            <a:normAutofit fontScale="92500" lnSpcReduction="10000"/>
          </a:bodyPr>
          <a:lstStyle/>
          <a:p>
            <a:pPr marL="0" lvl="0" indent="0" algn="just" defTabSz="457200">
              <a:lnSpc>
                <a:spcPct val="150000"/>
              </a:lnSpc>
              <a:spcBef>
                <a:spcPts val="0"/>
              </a:spcBef>
              <a:buNone/>
            </a:pPr>
            <a:r>
              <a:rPr lang="hu-HU" sz="18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2011: </a:t>
            </a:r>
            <a:r>
              <a:rPr lang="hu-HU" sz="1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átszervezés és egyben megerősítés következtében létrejött a  Széchenyi Programiroda Tanácsadó és Szolgáltató </a:t>
            </a:r>
            <a:r>
              <a:rPr lang="hu-HU" sz="1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Nonprofit Kft., </a:t>
            </a:r>
            <a:r>
              <a:rPr lang="hu-HU" sz="1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mely </a:t>
            </a:r>
            <a:r>
              <a:rPr lang="hu-HU" sz="1800" b="1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2013. </a:t>
            </a:r>
            <a:r>
              <a:rPr lang="hu-HU" sz="1800" b="1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december </a:t>
            </a:r>
            <a:r>
              <a:rPr lang="hu-HU" sz="1800" b="1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31-éig</a:t>
            </a:r>
            <a:r>
              <a:rPr lang="hu-HU" sz="1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</a:p>
          <a:p>
            <a:pPr marL="0" lvl="0" indent="0" algn="just" defTabSz="457200">
              <a:lnSpc>
                <a:spcPct val="150000"/>
              </a:lnSpc>
              <a:spcBef>
                <a:spcPts val="0"/>
              </a:spcBef>
              <a:buNone/>
            </a:pPr>
            <a:r>
              <a:rPr lang="hu-HU" sz="1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VOP-2.1.4-11-2011-0001 projekt </a:t>
            </a:r>
            <a:r>
              <a:rPr lang="hu-HU" sz="1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keretében látta el működését. </a:t>
            </a:r>
          </a:p>
          <a:p>
            <a:pPr marL="0" lvl="0" indent="0" algn="just" defTabSz="457200">
              <a:lnSpc>
                <a:spcPct val="150000"/>
              </a:lnSpc>
              <a:spcBef>
                <a:spcPts val="0"/>
              </a:spcBef>
              <a:buNone/>
            </a:pPr>
            <a:r>
              <a:rPr lang="hu-HU" sz="18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/Széchenyi Programirodákról szóló 68/2011. (IV. 28</a:t>
            </a:r>
            <a:r>
              <a:rPr lang="hu-HU" sz="18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.) </a:t>
            </a:r>
            <a:r>
              <a:rPr lang="hu-HU" sz="18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Kormányrendelet </a:t>
            </a:r>
            <a:r>
              <a:rPr lang="hu-HU" sz="18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endParaRPr lang="hu-HU" sz="18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just" defTabSz="457200">
              <a:lnSpc>
                <a:spcPct val="150000"/>
              </a:lnSpc>
              <a:spcBef>
                <a:spcPts val="0"/>
              </a:spcBef>
              <a:buNone/>
            </a:pPr>
            <a:r>
              <a:rPr lang="hu-HU" sz="1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Új </a:t>
            </a:r>
            <a:r>
              <a:rPr lang="hu-HU" sz="1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Széchenyi Tervben megfogalmazott célok megvalósításához történő hozzájárulás:</a:t>
            </a:r>
          </a:p>
          <a:p>
            <a:pPr marL="285750" lvl="0" indent="-285750" algn="just" defTabSz="457200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hu-HU" sz="1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foglalkoztatás növelése</a:t>
            </a:r>
          </a:p>
          <a:p>
            <a:pPr marL="285750" lvl="0" indent="-285750" algn="just" defTabSz="457200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hu-HU" sz="1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versenyképes gazdaság megteremtéséhez</a:t>
            </a:r>
          </a:p>
          <a:p>
            <a:pPr marL="285750" lvl="0" indent="-285750" algn="just" defTabSz="457200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hu-HU" sz="1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társadalmi és terület egyenlőtlenségek kiküszöböléséhez az európai uniós támogatások elosztásának elősegítésével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358296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539552" y="1052736"/>
            <a:ext cx="7920880" cy="4816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hu-HU" dirty="0" smtClean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hu-HU" sz="20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Célcsoport</a:t>
            </a:r>
            <a:r>
              <a:rPr lang="hu-HU" sz="2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: projektgazdák és potenciális pályázók: 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kis- és középvállalkozások, civil szervezetek és önkormányzatok, magánszemélyek</a:t>
            </a:r>
          </a:p>
          <a:p>
            <a:pPr marL="285750" indent="-285750" algn="just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hu-HU" sz="20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Cél</a:t>
            </a:r>
            <a:r>
              <a:rPr lang="hu-HU" sz="2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: országos hálózat működtetése, melynek feladata az Európai Uniós források terhére megvalósított projektek szakmai támogatása, helyi szintű térítésmentes tájékoztatás és segítségnyújtás a szabályos </a:t>
            </a:r>
            <a:r>
              <a:rPr lang="hu-HU" sz="20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megvalósítás, valamint a hatékony </a:t>
            </a:r>
            <a:r>
              <a:rPr lang="hu-HU" sz="2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forráslehívás </a:t>
            </a:r>
            <a:r>
              <a:rPr lang="hu-HU" sz="20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érdekében.</a:t>
            </a:r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hu-HU" sz="2000" dirty="0"/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>
          <a:xfrm>
            <a:off x="457200" y="83569"/>
            <a:ext cx="8229600" cy="1143000"/>
          </a:xfrm>
        </p:spPr>
        <p:txBody>
          <a:bodyPr>
            <a:normAutofit/>
          </a:bodyPr>
          <a:lstStyle/>
          <a:p>
            <a:r>
              <a:rPr lang="hu-HU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Programiroda működése</a:t>
            </a:r>
            <a:endParaRPr lang="hu-HU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4996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83569"/>
            <a:ext cx="8229600" cy="1143000"/>
          </a:xfrm>
        </p:spPr>
        <p:txBody>
          <a:bodyPr>
            <a:normAutofit/>
          </a:bodyPr>
          <a:lstStyle/>
          <a:p>
            <a:r>
              <a:rPr lang="hu-HU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Elhelyezkedés</a:t>
            </a:r>
            <a:endParaRPr lang="hu-HU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Ellipszis 3"/>
          <p:cNvSpPr/>
          <p:nvPr/>
        </p:nvSpPr>
        <p:spPr>
          <a:xfrm>
            <a:off x="2915816" y="3140968"/>
            <a:ext cx="3168352" cy="19442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800" b="1" dirty="0" smtClean="0"/>
              <a:t>Széchenyi Programiroda</a:t>
            </a:r>
            <a:endParaRPr lang="hu-HU" sz="2800" b="1" dirty="0"/>
          </a:p>
        </p:txBody>
      </p:sp>
      <p:graphicFrame>
        <p:nvGraphicFramePr>
          <p:cNvPr id="6" name="Tartalom helye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30110342"/>
              </p:ext>
            </p:extLst>
          </p:nvPr>
        </p:nvGraphicFramePr>
        <p:xfrm>
          <a:off x="13648" y="1340768"/>
          <a:ext cx="9144000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43912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artalom helye 3" descr="kép4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1519" y="1143000"/>
            <a:ext cx="8583439" cy="4734272"/>
          </a:xfrm>
          <a:prstGeom prst="rect">
            <a:avLst/>
          </a:prstGeom>
        </p:spPr>
      </p:pic>
      <p:sp>
        <p:nvSpPr>
          <p:cNvPr id="3" name="Cím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hu-HU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Regionális és megyei programirodák</a:t>
            </a:r>
            <a:endParaRPr lang="hu-HU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artalom helye 3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556991"/>
          </a:xfrm>
        </p:spPr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914471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008112"/>
          </a:xfrm>
        </p:spPr>
        <p:txBody>
          <a:bodyPr>
            <a:normAutofit/>
          </a:bodyPr>
          <a:lstStyle/>
          <a:p>
            <a:r>
              <a:rPr lang="hu-H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PROJEKTFELÜGYELETI RENDSZER</a:t>
            </a:r>
            <a:endParaRPr lang="hu-HU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2014. január 1. </a:t>
            </a: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Széchenyi Programirodákról szóló 68/2011. (IV. 28.) Korm. rendelet módosításáról szóló </a:t>
            </a: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450/2013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. (XI. 28.) Korm. r</a:t>
            </a: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endelet rendelkezik a Társaság működéséről. </a:t>
            </a:r>
          </a:p>
          <a:p>
            <a:pPr marL="0" indent="0" algn="ctr">
              <a:lnSpc>
                <a:spcPct val="150000"/>
              </a:lnSpc>
              <a:buNone/>
            </a:pPr>
            <a:endParaRPr lang="hu-H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Feladat: az NSRK keretében 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támogatott adminisztratív, kifizetési, és/vagy menedzsment problémákkal küzdő, illetve késedelemben lévő, nemzetgazdasági, illetve abszorpciós szempontból kiemelt jelentőségű projektek megvalósulásának </a:t>
            </a: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támogatása</a:t>
            </a:r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2468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080120"/>
          </a:xfrm>
        </p:spPr>
        <p:txBody>
          <a:bodyPr>
            <a:noAutofit/>
          </a:bodyPr>
          <a:lstStyle/>
          <a:p>
            <a:r>
              <a:rPr lang="hu-H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 Társadalmi Megújulás Operatív Programból megvalósuló projektek projektfelügyeleti feladatainak ellátása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Cél: TÁMOP projektek sikeres végrehajtása, 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különösen a kifizetések </a:t>
            </a: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gyorsítása és 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a támogatott projektek megfelelő </a:t>
            </a: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zárása</a:t>
            </a:r>
          </a:p>
          <a:p>
            <a:pPr>
              <a:lnSpc>
                <a:spcPct val="150000"/>
              </a:lnSpc>
            </a:pP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Amiben munkatársaink segítséget nyújtanak: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Projektdokumentáció összeállítása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hu-HU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Szerződés módosítás, változás bejelentés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hu-HU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Kifizetési igénylések és időszaki beszámoló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hu-HU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Záró elszámolási csomag összeállítása</a:t>
            </a:r>
          </a:p>
          <a:p>
            <a:endParaRPr lang="hu-HU" dirty="0" smtClean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646070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hu-HU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 segítségnyújtás menete</a:t>
            </a:r>
            <a:endParaRPr lang="hu-HU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600200"/>
            <a:ext cx="8003232" cy="4525963"/>
          </a:xfrm>
        </p:spPr>
        <p:txBody>
          <a:bodyPr>
            <a:normAutofit/>
          </a:bodyPr>
          <a:lstStyle/>
          <a:p>
            <a:pPr algn="just"/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A projektfelügyelő (tanácsadó) </a:t>
            </a: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egyeztet 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az összes érintett szereplővel </a:t>
            </a:r>
            <a:endParaRPr lang="hu-H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Áttekinti 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az adott projekt helyzetét, és intézkedési tervet készít a projekt végrehajtásához szükséges feladatokról és </a:t>
            </a: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határidőkről</a:t>
            </a:r>
          </a:p>
          <a:p>
            <a:pPr algn="just"/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Azonosítja a konkrét szakmai </a:t>
            </a: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problémákat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(pl. pénzügyi-, menedzsment-, műszaki-, közbeszerzési problémák, kockázati tényezők)</a:t>
            </a:r>
          </a:p>
          <a:p>
            <a:pPr lvl="0" algn="just"/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553643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683568" y="404664"/>
            <a:ext cx="7848872" cy="4201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hu-H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hu-H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hu-H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Intézkedési tervet dolgoz ki határidőkkel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, felelősökkel és erőforrások </a:t>
            </a: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meghatározásával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hu-H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Javaslatokat tesz mind 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a Kedvezményezett, mind az IH felé a megoldási módszerek, beavatkozási eszközök </a:t>
            </a: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tekintetében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hu-H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Felügyeli az intézkedési terv </a:t>
            </a: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megvalósítását</a:t>
            </a:r>
            <a:endParaRPr lang="hu-HU" sz="2000" dirty="0"/>
          </a:p>
          <a:p>
            <a:endParaRPr lang="hu-HU" sz="2000" dirty="0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4867"/>
            <a:ext cx="8229600" cy="1143000"/>
          </a:xfrm>
        </p:spPr>
        <p:txBody>
          <a:bodyPr/>
          <a:lstStyle/>
          <a:p>
            <a:r>
              <a:rPr lang="hu-HU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hu-HU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segítségnyújtás menete 2.</a:t>
            </a:r>
            <a:endParaRPr lang="hu-H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7057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rmAutofit/>
          </a:bodyPr>
          <a:lstStyle/>
          <a:p>
            <a:r>
              <a:rPr lang="hu-HU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TÁMOP 2.3.6.B. </a:t>
            </a:r>
            <a:r>
              <a:rPr lang="hu-H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hu-HU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rojektgazdáinak támogatása</a:t>
            </a:r>
            <a:endParaRPr lang="hu-HU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340968"/>
          </a:xfrm>
        </p:spPr>
        <p:txBody>
          <a:bodyPr>
            <a:normAutofit/>
          </a:bodyPr>
          <a:lstStyle/>
          <a:p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Szerződéskötésben, Szerződés módosításban való segítségnyújtás</a:t>
            </a:r>
          </a:p>
          <a:p>
            <a:endParaRPr lang="hu-H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Időközi Beszámoló, Kifizetési Igénylés összeállításában való közreműködés</a:t>
            </a:r>
          </a:p>
          <a:p>
            <a:endParaRPr lang="hu-H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Változás bejelentés benyújtásában való segítségnyújtás</a:t>
            </a:r>
          </a:p>
          <a:p>
            <a:pPr marL="0" indent="0">
              <a:buNone/>
            </a:pPr>
            <a:endParaRPr lang="hu-H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Projekt lebonyolítás teljes körű támogatása a fenntartási időszak során is</a:t>
            </a:r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8783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4024" y="188640"/>
            <a:ext cx="8229600" cy="1143000"/>
          </a:xfrm>
        </p:spPr>
        <p:txBody>
          <a:bodyPr>
            <a:normAutofit/>
          </a:bodyPr>
          <a:lstStyle/>
          <a:p>
            <a:r>
              <a:rPr lang="hu-HU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Tanácsadók elérhetőségei az Észak-alföldi régióban</a:t>
            </a:r>
            <a:endParaRPr lang="hu-HU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hu-H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Hajdú – Bihar megye</a:t>
            </a:r>
          </a:p>
          <a:p>
            <a:pPr marL="0" indent="0" algn="ctr">
              <a:buNone/>
            </a:pP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4024 Debrecen, Iparkamara utca 2. sz.</a:t>
            </a:r>
          </a:p>
          <a:p>
            <a:pPr marL="0" indent="0">
              <a:buNone/>
            </a:pPr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Adomán János 			+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36 20 595 </a:t>
            </a: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7707</a:t>
            </a:r>
          </a:p>
          <a:p>
            <a:pPr marL="0" indent="0">
              <a:buNone/>
            </a:pP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			</a:t>
            </a:r>
            <a:r>
              <a:rPr lang="hu-HU" sz="2000" dirty="0" err="1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adoman.janos</a:t>
            </a: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@</a:t>
            </a:r>
            <a:r>
              <a:rPr lang="hu-HU" sz="2000" dirty="0" err="1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szpi.hu</a:t>
            </a:r>
            <a:endParaRPr lang="hu-H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hu-H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Béláné			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+36 20 611 </a:t>
            </a: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9810</a:t>
            </a:r>
          </a:p>
          <a:p>
            <a:pPr marL="0" indent="0">
              <a:buNone/>
            </a:pP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			</a:t>
            </a:r>
            <a:r>
              <a:rPr lang="hu-HU" sz="2000" dirty="0" err="1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dan.belane</a:t>
            </a: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@</a:t>
            </a:r>
            <a:r>
              <a:rPr lang="hu-HU" sz="2000" dirty="0" err="1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szpi.hu</a:t>
            </a:r>
            <a:endParaRPr lang="hu-H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Dr. Szabóné Sós Judit		+36 20 249 0441</a:t>
            </a:r>
          </a:p>
          <a:p>
            <a:pPr marL="0" indent="0">
              <a:buNone/>
            </a:pP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			</a:t>
            </a:r>
            <a:r>
              <a:rPr lang="hu-HU" sz="2000" dirty="0" err="1" smtClean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szabone.sos.judit</a:t>
            </a: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@</a:t>
            </a:r>
            <a:r>
              <a:rPr lang="hu-HU" sz="2000" dirty="0" err="1" smtClean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szpi.hu</a:t>
            </a:r>
            <a:endParaRPr lang="hu-H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883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rmAutofit/>
          </a:bodyPr>
          <a:lstStyle/>
          <a:p>
            <a:r>
              <a:rPr lang="hu-H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Tanácsadók elérhetőségei az Észak-alföldi régióban</a:t>
            </a:r>
            <a:endParaRPr lang="hu-HU" sz="32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hu-HU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hu-H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Jász – Nagykun – Szolnok megye</a:t>
            </a:r>
          </a:p>
          <a:p>
            <a:pPr marL="0" indent="0" algn="ctr">
              <a:buNone/>
            </a:pP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5000 Szolnok, Kossuth tér 5. sz.</a:t>
            </a:r>
          </a:p>
          <a:p>
            <a:pPr marL="0" indent="0">
              <a:buNone/>
            </a:pPr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Bagdi Hajnalka 			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+36 20 615 </a:t>
            </a: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0744</a:t>
            </a:r>
          </a:p>
          <a:p>
            <a:pPr marL="0" indent="0">
              <a:buNone/>
            </a:pP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			</a:t>
            </a:r>
            <a:r>
              <a:rPr lang="hu-HU" sz="2000" dirty="0" err="1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bagdi.hajnalka</a:t>
            </a: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@</a:t>
            </a:r>
            <a:r>
              <a:rPr lang="hu-HU" sz="2000" dirty="0" err="1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szpi.hu</a:t>
            </a:r>
            <a:endParaRPr lang="hu-H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Csáti Andrea			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+36 20 378 </a:t>
            </a: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4707</a:t>
            </a:r>
          </a:p>
          <a:p>
            <a:pPr marL="0" indent="0">
              <a:buNone/>
            </a:pP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			</a:t>
            </a:r>
            <a:r>
              <a:rPr lang="hu-HU" sz="2000" dirty="0" err="1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csati.andrea</a:t>
            </a: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@</a:t>
            </a:r>
            <a:r>
              <a:rPr lang="hu-HU" sz="2000" dirty="0" err="1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szpi.hu</a:t>
            </a:r>
            <a:endParaRPr lang="hu-H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2943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rmAutofit/>
          </a:bodyPr>
          <a:lstStyle/>
          <a:p>
            <a:r>
              <a:rPr lang="hu-H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Tanácsadók elérhetőségei az Észak-alföldi régióban</a:t>
            </a:r>
            <a:endParaRPr lang="hu-HU" sz="32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hu-H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Szabolcs – Szatmár – Bereg megye</a:t>
            </a:r>
          </a:p>
          <a:p>
            <a:pPr marL="0" indent="0" algn="ctr">
              <a:buNone/>
            </a:pP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4400 Nyíregyháza, </a:t>
            </a: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Kossuth 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tér 8</a:t>
            </a: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buNone/>
            </a:pPr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hu-H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Markóné </a:t>
            </a:r>
            <a:r>
              <a:rPr lang="hu-H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Tállas</a:t>
            </a: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Tímea 		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+36 20 379 </a:t>
            </a: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1222</a:t>
            </a:r>
          </a:p>
          <a:p>
            <a:pPr marL="0" indent="0">
              <a:buNone/>
            </a:pP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			</a:t>
            </a:r>
            <a:r>
              <a:rPr lang="hu-HU" sz="2000" dirty="0" err="1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markone.tallas.timea</a:t>
            </a: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@</a:t>
            </a:r>
            <a:r>
              <a:rPr lang="hu-HU" sz="2000" dirty="0" err="1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szpi.hu</a:t>
            </a:r>
            <a:endParaRPr lang="hu-H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Szopkó Csaba			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+36 20 249 </a:t>
            </a: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3202</a:t>
            </a:r>
          </a:p>
          <a:p>
            <a:pPr marL="0" indent="0">
              <a:buNone/>
            </a:pP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			</a:t>
            </a:r>
            <a:r>
              <a:rPr lang="hu-HU" sz="2000" dirty="0" err="1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szopko.csaba.istvan</a:t>
            </a: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@</a:t>
            </a:r>
            <a:r>
              <a:rPr lang="hu-HU" sz="2000" dirty="0" err="1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szpi.hu</a:t>
            </a:r>
            <a:endParaRPr lang="hu-H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8141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27984" y="2102061"/>
            <a:ext cx="4176464" cy="1872208"/>
          </a:xfrm>
        </p:spPr>
        <p:txBody>
          <a:bodyPr/>
          <a:lstStyle/>
          <a:p>
            <a:r>
              <a:rPr lang="hu-HU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KÖSZÖNÖM A FIGYELMET!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473</TotalTime>
  <Words>504</Words>
  <Application>Microsoft Office PowerPoint</Application>
  <PresentationFormat>Diavetítés a képernyőre (4:3 oldalarány)</PresentationFormat>
  <Paragraphs>93</Paragraphs>
  <Slides>15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15</vt:i4>
      </vt:variant>
    </vt:vector>
  </HeadingPairs>
  <TitlesOfParts>
    <vt:vector size="16" baseType="lpstr">
      <vt:lpstr>Office-téma</vt:lpstr>
      <vt:lpstr>Széchenyi programiroda  Tanácsadó és szolgáltató nonprofit kft.</vt:lpstr>
      <vt:lpstr>Előzmények</vt:lpstr>
      <vt:lpstr>A Széchenyi Programiroda megalapítása</vt:lpstr>
      <vt:lpstr>A Programiroda működése</vt:lpstr>
      <vt:lpstr>Elhelyezkedés</vt:lpstr>
      <vt:lpstr>Regionális és megyei programirodák</vt:lpstr>
      <vt:lpstr>PROJEKTFELÜGYELETI RENDSZER</vt:lpstr>
      <vt:lpstr>A Társadalmi Megújulás Operatív Programból megvalósuló projektek projektfelügyeleti feladatainak ellátása</vt:lpstr>
      <vt:lpstr>A segítségnyújtás menete</vt:lpstr>
      <vt:lpstr>A segítségnyújtás menete 2.</vt:lpstr>
      <vt:lpstr>A TÁMOP 2.3.6.B. projektgazdáinak támogatása</vt:lpstr>
      <vt:lpstr>Tanácsadók elérhetőségei az Észak-alföldi régióban</vt:lpstr>
      <vt:lpstr>Tanácsadók elérhetőségei az Észak-alföldi régióban</vt:lpstr>
      <vt:lpstr>Tanácsadók elérhetőségei az Észak-alföldi régióban</vt:lpstr>
      <vt:lpstr>KÖSZÖNÖM A FIGYELMET!</vt:lpstr>
    </vt:vector>
  </TitlesOfParts>
  <Company>novak.adam@gmail.com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Asdfsdafa dsfasd asdf</dc:title>
  <dc:creator>Ádám Novák</dc:creator>
  <cp:lastModifiedBy>admin</cp:lastModifiedBy>
  <cp:revision>59</cp:revision>
  <dcterms:created xsi:type="dcterms:W3CDTF">2014-03-03T11:13:53Z</dcterms:created>
  <dcterms:modified xsi:type="dcterms:W3CDTF">2014-10-20T07:00:41Z</dcterms:modified>
</cp:coreProperties>
</file>